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386" r:id="rId3"/>
    <p:sldId id="259" r:id="rId4"/>
    <p:sldId id="380" r:id="rId5"/>
    <p:sldId id="381" r:id="rId6"/>
    <p:sldId id="382" r:id="rId7"/>
    <p:sldId id="383" r:id="rId8"/>
    <p:sldId id="387" r:id="rId9"/>
    <p:sldId id="388" r:id="rId10"/>
    <p:sldId id="384" r:id="rId11"/>
    <p:sldId id="389" r:id="rId12"/>
    <p:sldId id="390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379" r:id="rId6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0AA"/>
    <a:srgbClr val="FDDB77"/>
    <a:srgbClr val="FACF48"/>
    <a:srgbClr val="F9EEB9"/>
    <a:srgbClr val="AC8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0" autoAdjust="0"/>
    <p:restoredTop sz="94671"/>
  </p:normalViewPr>
  <p:slideViewPr>
    <p:cSldViewPr snapToGrid="0">
      <p:cViewPr varScale="1">
        <p:scale>
          <a:sx n="71" d="100"/>
          <a:sy n="71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4544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e Subtítul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ha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o do Título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1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o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10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m"/>
          <p:cNvSpPr>
            <a:spLocks noGrp="1"/>
          </p:cNvSpPr>
          <p:nvPr>
            <p:ph type="pic" sz="half" idx="21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m"/>
          <p:cNvSpPr>
            <a:spLocks noGrp="1"/>
          </p:cNvSpPr>
          <p:nvPr>
            <p:ph type="pic" sz="half" idx="22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m"/>
          <p:cNvSpPr>
            <a:spLocks noGrp="1"/>
          </p:cNvSpPr>
          <p:nvPr>
            <p:ph type="pic" idx="2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alão Explicativo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Digite uma citação aqui."/>
          <p:cNvSpPr txBox="1">
            <a:spLocks noGrp="1"/>
          </p:cNvSpPr>
          <p:nvPr>
            <p:ph type="body" sz="quarter" idx="21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Digite uma citação aqui.</a:t>
            </a:r>
          </a:p>
        </p:txBody>
      </p:sp>
      <p:sp>
        <p:nvSpPr>
          <p:cNvPr id="123" name="Jaime Silveira"/>
          <p:cNvSpPr txBox="1">
            <a:spLocks noGrp="1"/>
          </p:cNvSpPr>
          <p:nvPr>
            <p:ph type="body" sz="quarter" idx="22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Jaime Silveira</a:t>
            </a:r>
          </a:p>
        </p:txBody>
      </p:sp>
      <p:sp>
        <p:nvSpPr>
          <p:cNvPr id="124" name="Texto"/>
          <p:cNvSpPr txBox="1">
            <a:spLocks noGrp="1"/>
          </p:cNvSpPr>
          <p:nvPr>
            <p:ph type="body" sz="quarter" idx="2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1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 Alt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igite uma citação aqui."/>
          <p:cNvSpPr txBox="1">
            <a:spLocks noGrp="1"/>
          </p:cNvSpPr>
          <p:nvPr>
            <p:ph type="body" sz="quarter" idx="2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Digite uma citação aqui.</a:t>
            </a:r>
          </a:p>
        </p:txBody>
      </p:sp>
      <p:sp>
        <p:nvSpPr>
          <p:cNvPr id="133" name="Imagem"/>
          <p:cNvSpPr>
            <a:spLocks noGrp="1"/>
          </p:cNvSpPr>
          <p:nvPr>
            <p:ph type="pic" idx="22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aime Silveira"/>
          <p:cNvSpPr txBox="1">
            <a:spLocks noGrp="1"/>
          </p:cNvSpPr>
          <p:nvPr>
            <p:ph type="body" sz="quarter" idx="23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Jaime Silveira</a:t>
            </a:r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m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m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ha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o do Título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2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ha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exto do Título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3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o do Título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4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ha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m"/>
          <p:cNvSpPr>
            <a:spLocks noGrp="1"/>
          </p:cNvSpPr>
          <p:nvPr>
            <p:ph type="pic" idx="21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exto do Título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5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 algn="l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o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63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Texto</a:t>
            </a:r>
          </a:p>
        </p:txBody>
      </p:sp>
      <p:sp>
        <p:nvSpPr>
          <p:cNvPr id="92" name="Imagem"/>
          <p:cNvSpPr>
            <a:spLocks noGrp="1"/>
          </p:cNvSpPr>
          <p:nvPr>
            <p:ph type="pic" idx="22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exto do Título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4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4445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just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i flexibiliza regras de licitação até o fim do estado de calamidade  pública - Migal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3004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A LEI GERAL DE PROTEÇÃO DE DADOS NAS EMPRESAS PRESTADORAS DE SERVIÇOS TERCEIRIZADOS"/>
          <p:cNvSpPr txBox="1">
            <a:spLocks noGrp="1"/>
          </p:cNvSpPr>
          <p:nvPr>
            <p:ph type="ctrTitle"/>
          </p:nvPr>
        </p:nvSpPr>
        <p:spPr>
          <a:xfrm>
            <a:off x="0" y="38100"/>
            <a:ext cx="13055600" cy="1151081"/>
          </a:xfrm>
          <a:prstGeom prst="rect">
            <a:avLst/>
          </a:prstGeom>
          <a:effectLst>
            <a:outerShdw blurRad="1270000" dist="635000" dir="5400000" rotWithShape="0">
              <a:srgbClr val="000000"/>
            </a:outerShdw>
          </a:effectLst>
        </p:spPr>
        <p:txBody>
          <a:bodyPr>
            <a:noAutofit/>
          </a:bodyPr>
          <a:lstStyle>
            <a:lvl1pPr defTabSz="245363">
              <a:defRPr sz="8400">
                <a:solidFill>
                  <a:srgbClr val="E9CE8B"/>
                </a:solidFill>
              </a:defRPr>
            </a:lvl1pPr>
          </a:lstStyle>
          <a:p>
            <a:pPr algn="r"/>
            <a:r>
              <a:rPr lang="pt-BR" sz="8800" dirty="0">
                <a:solidFill>
                  <a:srgbClr val="FDDB77"/>
                </a:solidFill>
              </a:rPr>
              <a:t>PL 4.253/2020</a:t>
            </a:r>
            <a:endParaRPr sz="8800" dirty="0">
              <a:solidFill>
                <a:srgbClr val="FDDB77"/>
              </a:solidFill>
            </a:endParaRPr>
          </a:p>
        </p:txBody>
      </p:sp>
      <p:pic>
        <p:nvPicPr>
          <p:cNvPr id="169" name="LOGO GUEDES PINTO_GOLD.png" descr="LOGO GUEDES PINTO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 LEI GERAL DE PROTEÇÃO DE DADOS NAS EMPRESAS PRESTADORAS DE SERVIÇOS TERCEIRIZADOS"/>
          <p:cNvSpPr txBox="1">
            <a:spLocks/>
          </p:cNvSpPr>
          <p:nvPr/>
        </p:nvSpPr>
        <p:spPr>
          <a:xfrm>
            <a:off x="-50800" y="6938701"/>
            <a:ext cx="13055600" cy="1151081"/>
          </a:xfrm>
          <a:prstGeom prst="rect">
            <a:avLst/>
          </a:prstGeom>
          <a:ln w="12700">
            <a:miter lim="400000"/>
          </a:ln>
          <a:effectLst>
            <a:outerShdw blurRad="1270000" dist="6350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5363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solidFill>
                  <a:srgbClr val="E9CE8B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 Bold"/>
              </a:defRPr>
            </a:lvl9pPr>
          </a:lstStyle>
          <a:p>
            <a:pPr algn="ctr" hangingPunct="1"/>
            <a:r>
              <a:rPr lang="pt-BR" sz="6000" dirty="0">
                <a:solidFill>
                  <a:srgbClr val="FDDB77"/>
                </a:solidFill>
              </a:rPr>
              <a:t>Nova lei de licitações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sym typeface="DIN Condensed Bold"/>
              </a:rPr>
              <a:t>FASE PREPARATÓRIA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676400"/>
            <a:ext cx="11105284" cy="5175535"/>
          </a:xfrm>
          <a:prstGeom prst="rect">
            <a:avLst/>
          </a:prstGeom>
        </p:spPr>
        <p:txBody>
          <a:bodyPr anchor="t"/>
          <a:lstStyle/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Planejamento;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Compatível com plano anual de contratações e leis orçamentárias;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Abordar as considerações técnicas, mercadológicas e de gestão.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596256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sym typeface="DIN Condensed Bold"/>
              </a:rPr>
              <a:t>FASE PREPARATÓRIA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2640994"/>
            <a:ext cx="5965392" cy="4210941"/>
          </a:xfrm>
          <a:prstGeom prst="rect">
            <a:avLst/>
          </a:prstGeom>
        </p:spPr>
        <p:txBody>
          <a:bodyPr anchor="t"/>
          <a:lstStyle/>
          <a:p>
            <a:pPr marL="0" indent="0" algn="l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Caracteriza: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Interesse Público;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Melhor solução.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377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640994"/>
            <a:ext cx="5965392" cy="4210941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Dá base: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Anteprojeto;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Termo de referencia;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Projeto básico.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PARTE I - APRESENTAÇÃO: O QUE É A LGPD?"/>
          <p:cNvSpPr txBox="1"/>
          <p:nvPr/>
        </p:nvSpPr>
        <p:spPr>
          <a:xfrm>
            <a:off x="7067550" y="15901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1" name="PARTE I - APRESENTAÇÃO: O QUE É A LGPD?"/>
          <p:cNvSpPr txBox="1"/>
          <p:nvPr/>
        </p:nvSpPr>
        <p:spPr>
          <a:xfrm>
            <a:off x="7219950" y="17425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2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452696"/>
            <a:ext cx="11105284" cy="60425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ESTUDO TÉCNICO PRELIMINAR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sym typeface="DIN Condensed Bold"/>
              </a:rPr>
              <a:t>FASE PREPARATÓRIA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2640995"/>
            <a:ext cx="3812741" cy="3131156"/>
          </a:xfrm>
          <a:prstGeom prst="rect">
            <a:avLst/>
          </a:prstGeom>
        </p:spPr>
        <p:txBody>
          <a:bodyPr anchor="t"/>
          <a:lstStyle/>
          <a:p>
            <a:pPr marL="0" indent="0" algn="l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Define: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Riscos;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Responsabilidades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377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9" name="PARTE I - APRESENTAÇÃO: O QUE É A LGPD?"/>
          <p:cNvSpPr txBox="1"/>
          <p:nvPr/>
        </p:nvSpPr>
        <p:spPr>
          <a:xfrm>
            <a:off x="7067550" y="15901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1" name="PARTE I - APRESENTAÇÃO: O QUE É A LGPD?"/>
          <p:cNvSpPr txBox="1"/>
          <p:nvPr/>
        </p:nvSpPr>
        <p:spPr>
          <a:xfrm>
            <a:off x="7219950" y="1742564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2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452696"/>
            <a:ext cx="11105284" cy="60425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MATRIZ DE RISCOS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305550" y="2358274"/>
            <a:ext cx="6054292" cy="3413877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Caracteriza: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Equilíbrio econômico-financeiro inicial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Ônus Financeiro de eventos supervenientes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5772151"/>
            <a:ext cx="11410083" cy="2149620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Matriz de risco poderá influenciar no preço estimado da futura contratação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854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Inovações ao processo licitatório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676400"/>
            <a:ext cx="11105284" cy="623226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Vedação ao formalismo exacerbado (art.12);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Vedação a substituição com o intuito de burlar sanção (art. 14, §1º);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Atos preferencialmente digitais (art.17 § 2º).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Obrigatoriedade da licitação na forma eletrônica.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8270147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Orçamento estimado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250182"/>
            <a:ext cx="11105284" cy="1905000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Deve ser compatível com os valores de mercado;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Observar a potencial economia de escala e peculiaridades do local de execução. 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5212300"/>
            <a:ext cx="3812741" cy="26361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Portal Nacional de Contratações Públicas (PNCP);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3854473"/>
            <a:ext cx="11105284" cy="6633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Parâmetros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4824069" y="5212300"/>
            <a:ext cx="3812741" cy="26361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Contratações similares feitas pela Administração Pública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8831730" y="5212300"/>
            <a:ext cx="3812741" cy="26361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Pesquisa direta com no mínimo 3 (três) fornecedores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335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Orçamento estimado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2023570"/>
            <a:ext cx="11105284" cy="5463080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Pode ser sigiloso, desde que justificado;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Deve se tornar público imediatamente após a fase de julgamento;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É situação excepcional.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39394531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Modalidades de licitação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6246766"/>
            <a:ext cx="10952884" cy="168160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rgbClr val="EFE0AA"/>
                </a:solidFill>
              </a:rPr>
              <a:t>Para a contratação de serviços, em regra, são aplicáveis a concorrência e o pregão, que passam a ter  rito comum (julgamento anterior a habilitação). A inversão e fases será exceção.</a:t>
            </a: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2175970"/>
            <a:ext cx="11105284" cy="3710480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Pregão;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Concorrência;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Concurso;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Leilão;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Diálogo competitivo.</a:t>
            </a:r>
          </a:p>
        </p:txBody>
      </p:sp>
    </p:spTree>
    <p:extLst>
      <p:ext uri="{BB962C8B-B14F-4D97-AF65-F5344CB8AC3E}">
        <p14:creationId xmlns:p14="http://schemas.microsoft.com/office/powerpoint/2010/main" val="29136457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Contratações de serviços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ctr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Princípio do Parcelamento;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Requisitos para contratação de serviços terceirizados pela Administração Pública (art. 47);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Contratação de mais de uma empresa para execução simultânea do mesmo serviço, desde que justificada</a:t>
            </a:r>
          </a:p>
        </p:txBody>
      </p:sp>
    </p:spTree>
    <p:extLst>
      <p:ext uri="{BB962C8B-B14F-4D97-AF65-F5344CB8AC3E}">
        <p14:creationId xmlns:p14="http://schemas.microsoft.com/office/powerpoint/2010/main" val="7707652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252472"/>
            <a:ext cx="111052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2400" cap="all" dirty="0">
                <a:solidFill>
                  <a:srgbClr val="E9CE8B"/>
                </a:solidFill>
                <a:sym typeface="DIN Condensed Bold"/>
              </a:rPr>
              <a:t>Serviços contínuos com regime de dedicação exclusiva de mão de obra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89409" y="7103482"/>
            <a:ext cx="12107462" cy="9863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para resposta 1 mês contado da data do fornecimento da documentação, prevista no § 6º do art. 134</a:t>
            </a:r>
          </a:p>
        </p:txBody>
      </p:sp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537008" y="3120932"/>
            <a:ext cx="5965392" cy="350987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Reajuste: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1 ano da apresentação da proposta;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Índices específicos ou setoriais.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3078700"/>
            <a:ext cx="5729321" cy="35521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Repactuação: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Data-base da categoria laboral;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Mediante a demonstração analítica da variação de custos.</a:t>
            </a:r>
          </a:p>
        </p:txBody>
      </p:sp>
      <p:sp>
        <p:nvSpPr>
          <p:cNvPr id="15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89409" y="2149167"/>
            <a:ext cx="12107462" cy="555933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 algn="ctr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Principais avanços: Reajuste e Repactuação</a:t>
            </a:r>
          </a:p>
        </p:txBody>
      </p:sp>
    </p:spTree>
    <p:extLst>
      <p:ext uri="{BB962C8B-B14F-4D97-AF65-F5344CB8AC3E}">
        <p14:creationId xmlns:p14="http://schemas.microsoft.com/office/powerpoint/2010/main" val="15720286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procedimentos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para abertura: 10 dias úteis a partir da data de divulgação do edital;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Modo de disputa (Isolada ou conjuntamente):</a:t>
            </a:r>
          </a:p>
          <a:p>
            <a:pPr marL="0" indent="447675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1) Aberto</a:t>
            </a:r>
          </a:p>
          <a:p>
            <a:pPr marL="0" indent="447675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2) Fechado</a:t>
            </a:r>
          </a:p>
        </p:txBody>
      </p:sp>
    </p:spTree>
    <p:extLst>
      <p:ext uri="{BB962C8B-B14F-4D97-AF65-F5344CB8AC3E}">
        <p14:creationId xmlns:p14="http://schemas.microsoft.com/office/powerpoint/2010/main" val="20710988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Vigência e ÂMBITO DE APLICAÇÃO (ART. 1º; art. 190)</a:t>
            </a:r>
            <a:endParaRPr sz="32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600201"/>
            <a:ext cx="11483542" cy="6153150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Aguardando sanção presidencial;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Revogará imediatamente as infrações penais da Lei nº 8.666/93 (</a:t>
            </a:r>
            <a:r>
              <a:rPr lang="pt-BR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arts</a:t>
            </a: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. 89 à 108) 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Revogará, após 2 anos, as Leis nº 8.666/93, 10.520/02 (Pregão) e 12.462/12 (RDC);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Aplicação facultativa da nova lei e das antigas, a critério da Administração;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É vedada a combinação das leis.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85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desclassificação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Propostas em desacordo com as especificações técnicas do edital;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Preços inexequíveis ou acima do orçamento estimado;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Vícios insanáveis.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376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habilitação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Declaração de atendimento aos requisitos de habilitação facultativa;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Declaração de reserva de cargos para pessoa com deficiência e para reabilitado da Previdência Social;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Regularidade fiscal apenas do licitante melhor classificado;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Visita técnica facultativa (declaração de conhecimento pleno). </a:t>
            </a:r>
          </a:p>
        </p:txBody>
      </p:sp>
    </p:spTree>
    <p:extLst>
      <p:ext uri="{BB962C8B-B14F-4D97-AF65-F5344CB8AC3E}">
        <p14:creationId xmlns:p14="http://schemas.microsoft.com/office/powerpoint/2010/main" val="10737430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Habilitação jurídica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Comprovação da existência jurídica da pessoa e, quando cabível, a autorização para o exercício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30884026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Qualificação técnica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Profissional, devidamente registrado no conselho profissional competente, detentor de atestado de responsabilidade técnica por execução de obra ou serviço com características semelhantes;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CAPACIDADE TÉCNICO OPERACIONAL: Certidões ou atestados emitidos pelo conselho profissional competente, similar, equivalente ou superior ao objeto;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Prova de atendimento de requisitos previstos em lei especial;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Registro ou inscrição na entidade profissional competente. </a:t>
            </a:r>
          </a:p>
        </p:txBody>
      </p:sp>
    </p:spTree>
    <p:extLst>
      <p:ext uri="{BB962C8B-B14F-4D97-AF65-F5344CB8AC3E}">
        <p14:creationId xmlns:p14="http://schemas.microsoft.com/office/powerpoint/2010/main" val="7755950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Qualificação técnica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PARCELA DE MAIOR RELEVÂNCIA: Valor individual igual ou superior a 4% do valor total estimado da contratação;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Atestados com quantidades mínimas de até 50% das parcelas de maior relevância;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Execução de serviços similares ao objeto da licitação, por período não superior a três anos (sucessivos ou não);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Relação de compromissos assumidos;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Qualificação técnica potencial subcontratado (25%).</a:t>
            </a:r>
          </a:p>
        </p:txBody>
      </p:sp>
    </p:spTree>
    <p:extLst>
      <p:ext uri="{BB962C8B-B14F-4D97-AF65-F5344CB8AC3E}">
        <p14:creationId xmlns:p14="http://schemas.microsoft.com/office/powerpoint/2010/main" val="18440587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Habilitações fiscal, social e trabalhista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Mesmo rol da Lei nº 8.666/93;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CNPJ;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Cadastro de contribuintes Estadual ou Municipal;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Regularidade Fazendas Federal, Estadual ou Municipal;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Regularidade Seguridade Social e FGTS;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Regularidade Justiça do Trabalho;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Cumprimento inc. XXXIII, art. 7º da CF.</a:t>
            </a:r>
          </a:p>
        </p:txBody>
      </p:sp>
    </p:spTree>
    <p:extLst>
      <p:ext uri="{BB962C8B-B14F-4D97-AF65-F5344CB8AC3E}">
        <p14:creationId xmlns:p14="http://schemas.microsoft.com/office/powerpoint/2010/main" val="32359017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Habilitação econômico financeira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Índices contábeis previstos no edital;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Balanço patrimonial, demonstração de resultado de exercício, demonstrações contábeis DOS ÚLTIMOS DOIS EXERCÍCIOS SOCIAIS;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Relação de compromissos assumidos;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Capital mínimo ou patrimônio liquido mínimo, equivalente a 10% do valor estimado da contratação.</a:t>
            </a:r>
          </a:p>
        </p:txBody>
      </p:sp>
    </p:spTree>
    <p:extLst>
      <p:ext uri="{BB962C8B-B14F-4D97-AF65-F5344CB8AC3E}">
        <p14:creationId xmlns:p14="http://schemas.microsoft.com/office/powerpoint/2010/main" val="104157244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Dispensa de licitação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Contratação de serviços comuns – R$ 50.000,00 (cinquenta mil reais);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Licitações frustradas, fracassadas ou desertas, realizadas a menos de 1 ano;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Contratação emergencial para manutenção da continuidade de serviço público;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Divulgação pelo prazo mínimo de 3 dias úteis, no site do contratante;</a:t>
            </a:r>
          </a:p>
        </p:txBody>
      </p:sp>
    </p:spTree>
    <p:extLst>
      <p:ext uri="{BB962C8B-B14F-4D97-AF65-F5344CB8AC3E}">
        <p14:creationId xmlns:p14="http://schemas.microsoft.com/office/powerpoint/2010/main" val="33808482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Procedimentos auxiliares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 – Credenciamento;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 – Pré-qualificação;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III – Procedimento de Manifestação de Interesse; 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IV -  Sistema de registro de preços;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 – Registro cadastral.</a:t>
            </a:r>
          </a:p>
        </p:txBody>
      </p:sp>
    </p:spTree>
    <p:extLst>
      <p:ext uri="{BB962C8B-B14F-4D97-AF65-F5344CB8AC3E}">
        <p14:creationId xmlns:p14="http://schemas.microsoft.com/office/powerpoint/2010/main" val="19202328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Sistema de registro de preços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Permissão para contratações por meio de dispensa e inexigibilidade de licitação;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Vedação a participação do órgão em mais de uma ata com o mesmo objeto no prazo de validade da que já tiver aderido, salvo quantitativo registrado inferior ao máximo previsto no edital;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60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Vigência e ÂMBITO DE APLICAÇÃO (ART. 1º; art. 190)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PRESIDÊNCIA E MINISTÉRIOS;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GOVERNADOR E SECRETARIAS;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PREFEITO E SECRETARIAS.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2331576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UNIÃO;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ESTADOS;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DISTRITO FEDERAL;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MUNICIPIOS.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ADMINISTRAÇÃO DIRETA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ENTES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Contratos administrativos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Cláusulas necessárias: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Preços e condições de pagamento (atualização monetária);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Data-base repactuação e índice de reajustamento;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de execução e recebimento definitivo;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resposta pedido de repactuação ou de reequilíbrio econômico-financeiro;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Reserva de cargos (PCD e Reabilitado Previdência).</a:t>
            </a:r>
          </a:p>
        </p:txBody>
      </p:sp>
    </p:spTree>
    <p:extLst>
      <p:ext uri="{BB962C8B-B14F-4D97-AF65-F5344CB8AC3E}">
        <p14:creationId xmlns:p14="http://schemas.microsoft.com/office/powerpoint/2010/main" val="109126900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Divulgação dos contratos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Portal Nacional de Contratações Públicas (PNCP):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20 dias úteis licitação;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10 dias úteis contratação direta;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Empresas deverão divulgar contratos e termos aditivos em seus respectivos sites, no mesmo prazo (Exceto ME e EPP).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4313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Duração dos contratos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Contratos celebrados com prazo de até 5 anos;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b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Vigência máxima 10 ANOS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Rescisão por ausência de recursos ou por conveniência – Apenas na data de aniversário do contrato;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Aviso prévio não inferior a 2 meses;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Rescisão unilateral em caso de não cumprimento da obrigação de reserva de vagas (PCD e Reabilitado da Previdência).</a:t>
            </a:r>
          </a:p>
        </p:txBody>
      </p:sp>
    </p:spTree>
    <p:extLst>
      <p:ext uri="{BB962C8B-B14F-4D97-AF65-F5344CB8AC3E}">
        <p14:creationId xmlns:p14="http://schemas.microsoft.com/office/powerpoint/2010/main" val="189039068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Inadimplemento pela administração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Rescisão ou suspensão do contrato a critério do contratado;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ATRASO SUPERIOR A 2 MESES DA EMISSÃO DA NOTA FISCAL;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Exceção calamidade pública / perturbação da ordem interna / guerra;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Culpa concorrente ou exclusiva do contratado.</a:t>
            </a:r>
          </a:p>
        </p:txBody>
      </p:sp>
    </p:spTree>
    <p:extLst>
      <p:ext uri="{BB962C8B-B14F-4D97-AF65-F5344CB8AC3E}">
        <p14:creationId xmlns:p14="http://schemas.microsoft.com/office/powerpoint/2010/main" val="32822273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Reserva de vagas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OBRIGATÓRIO: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Pessoa Portadora de Deficiência;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Reabilitado da Previdência Social;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Aprendiz.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FACULTATIVO: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Mulher vitima de violência doméstica;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Oriundo ou egresso do sistema prisional.</a:t>
            </a:r>
          </a:p>
        </p:txBody>
      </p:sp>
    </p:spTree>
    <p:extLst>
      <p:ext uri="{BB962C8B-B14F-4D97-AF65-F5344CB8AC3E}">
        <p14:creationId xmlns:p14="http://schemas.microsoft.com/office/powerpoint/2010/main" val="31973906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Responsabilidade objetiva do contratado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Art. 118 – Exclui a obrigatoriedade de comprovação de dolo ou culpa do contratado;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Responsabilidade objetiva em relação a vícios, defeitos ou incorreções;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Danos causados diretamente a administração ou a terceiros em razão da inexecução contratual;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Responsabilidade não excluída ou reduzida pela fiscalização pelo contratante.</a:t>
            </a:r>
          </a:p>
        </p:txBody>
      </p:sp>
    </p:spTree>
    <p:extLst>
      <p:ext uri="{BB962C8B-B14F-4D97-AF65-F5344CB8AC3E}">
        <p14:creationId xmlns:p14="http://schemas.microsoft.com/office/powerpoint/2010/main" val="411880892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Súmula 331 </a:t>
            </a:r>
            <a:r>
              <a:rPr lang="pt-BR" sz="3200" cap="all" dirty="0" err="1">
                <a:solidFill>
                  <a:srgbClr val="E9CE8B"/>
                </a:solidFill>
                <a:sym typeface="DIN Condensed Bold"/>
              </a:rPr>
              <a:t>tst</a:t>
            </a:r>
            <a:endParaRPr lang="pt-BR" sz="3200" cap="all" dirty="0">
              <a:solidFill>
                <a:srgbClr val="E9CE8B"/>
              </a:solidFill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/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Responsabilidade da Administração: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Solidária: Encargos previdenciários;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Subsidiária: Encargos trabalhistas;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Comprovada falha na fiscalização.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008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Medidas acautelatórias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Pagamento condicionado a quitação trabalhista;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Conta vinculada;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Pagamento direto de verbas trabalhista, deduzidas do faturamento do contratado;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Pagamento pelo fato gerador;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Seguro garantia, caução ou fiança bancária com cobertura de verbas trabalhistas.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Valores depositados na conta vinculada são absolutamente impenhoráveis.</a:t>
            </a:r>
          </a:p>
        </p:txBody>
      </p:sp>
    </p:spTree>
    <p:extLst>
      <p:ext uri="{BB962C8B-B14F-4D97-AF65-F5344CB8AC3E}">
        <p14:creationId xmlns:p14="http://schemas.microsoft.com/office/powerpoint/2010/main" val="107051067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Dever de resposta e fixação de prazos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Dever explicito de emitir decisão;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Solicitações, reclamações relacionadas a execução dos contratos;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de 1 mês, admitida a prorrogação por igual período;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8277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Alteração dos contratos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Aceite obrigatório – Acréscimos ou supressões de até 25% do valor inicial atualizado do contrato;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Equilíbrio econômico-financeiro após a extinção contratual – Pago via indenização;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Pedido de reestabelecimento de equilíbrio econômico-financeiro – Durante a vigência do contrato e antes de prorrogação</a:t>
            </a:r>
          </a:p>
        </p:txBody>
      </p:sp>
    </p:spTree>
    <p:extLst>
      <p:ext uri="{BB962C8B-B14F-4D97-AF65-F5344CB8AC3E}">
        <p14:creationId xmlns:p14="http://schemas.microsoft.com/office/powerpoint/2010/main" val="1487396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NÃO SE APLICA (ART. 1º, §1º)</a:t>
            </a:r>
            <a:endParaRPr sz="40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2331576"/>
            <a:ext cx="11105284" cy="4520359"/>
          </a:xfrm>
          <a:prstGeom prst="rect">
            <a:avLst/>
          </a:prstGeom>
        </p:spPr>
        <p:txBody>
          <a:bodyPr anchor="ctr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EMPRESAS PÚBLICAS;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SOCIEDADES DE ECONOMIA MISTA;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SUBSIDIÁRIAS.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sz="2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CONTINUAM SENDO REGIDAS PELA LEI Nº 13.303/2016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68469370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Pagamentos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Ordem cronológica:</a:t>
            </a:r>
          </a:p>
          <a:p>
            <a:pPr marL="447675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 – Fornecimento de bens;</a:t>
            </a:r>
          </a:p>
          <a:p>
            <a:pPr marL="447675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 – Locações;</a:t>
            </a:r>
          </a:p>
          <a:p>
            <a:pPr marL="447675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III – Prestação de serviços;</a:t>
            </a:r>
          </a:p>
          <a:p>
            <a:pPr marL="447675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IV – Realização de obras.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Alteração da ordem cronológica: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Risco de descontinuidade do cumprimento do objeto;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Integridade do patrimônio público;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Manutenção do funcionamento do órgão ou entidade.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435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pagamentos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Atualização monetária: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Após 45 dias da emissão da nota fiscal;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Índice nacional de preços ao consumidor amplo especial (IPCA-E);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Juros de mora 0,2% ao mês.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9288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Mediação e arbitragem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Controvérsias relacionadas a direitos patrimoniais disponíveis;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Reestabelecimento do equilíbrio econômico-financeiro;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Inadimplemento de obrigações contratuais;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Cálculo de indenizações.</a:t>
            </a:r>
          </a:p>
        </p:txBody>
      </p:sp>
    </p:spTree>
    <p:extLst>
      <p:ext uri="{BB962C8B-B14F-4D97-AF65-F5344CB8AC3E}">
        <p14:creationId xmlns:p14="http://schemas.microsoft.com/office/powerpoint/2010/main" val="370418112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Sanções administrativas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ADVERTÊNCIA: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Inexecução parcial do contrato;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IMPEDIMENTO DE LICITAR E CONTRATAR (máximo 3 anos):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Inexecução parcial do contrato que cause grave dano a administração;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Inexecução total do contrato;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Deixar de entregar documentação exigida;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Não manter a proposta;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Não celebrar o contrato no prazo de validade da proposta;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Ensejar o retardamento da execução</a:t>
            </a:r>
          </a:p>
        </p:txBody>
      </p:sp>
    </p:spTree>
    <p:extLst>
      <p:ext uri="{BB962C8B-B14F-4D97-AF65-F5344CB8AC3E}">
        <p14:creationId xmlns:p14="http://schemas.microsoft.com/office/powerpoint/2010/main" val="191988099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Sanções administrativas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DECLARAÇÃO DE INIDONEIDADE PARA LICITAR OU CONTRATAR (mínimo de 3 anos, máximo de 6 anos):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Apresentar declaração ou documentação falsa;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Fraudar licitação ou execução do contrato;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Comportar-se de modo inidôneo ou cometer fraude;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Atos ilícitos que frustrem a licitação;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Ato lesivo previsto no art. 5º da Lei 12.846/2013.</a:t>
            </a:r>
          </a:p>
        </p:txBody>
      </p:sp>
    </p:spTree>
    <p:extLst>
      <p:ext uri="{BB962C8B-B14F-4D97-AF65-F5344CB8AC3E}">
        <p14:creationId xmlns:p14="http://schemas.microsoft.com/office/powerpoint/2010/main" val="359742683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Sanções administrativas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MULTA COMPENSÁTORIA: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Mínimo de 0,5%, máximo de 30% do valor do contrato licitado;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de defesa: 15 dias úteis.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Atenuante: Implantação ou aperfeiçoamento de programa de integridade;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Desconsideração da personalidade jurídica: Facilitar, encobrir, ou dissimular a prática de atos ilícitos, provocar confusão patrimonial. Sanções estendidas aos administradores e sócios, pessoa jurídica sucessora, empresa coligada/controladora.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3621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Impugnações e recursos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PRAZO COMUM A TODAS AS MODALIDADES: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 – Impugnações: 3 dias uteis antes da abertura das propostas; 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 – Resposta a impugnação 3 dias úteis;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III - Recurso administrativo: 3 dias úteis da abertura ou lavratura da ata;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Obrigatória a manifestação da intenção de recurso;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IV – Pedido de reconsideração: 3 dias úteis da intimação do ato que não caiba recurso</a:t>
            </a:r>
          </a:p>
        </p:txBody>
      </p:sp>
    </p:spTree>
    <p:extLst>
      <p:ext uri="{BB962C8B-B14F-4D97-AF65-F5344CB8AC3E}">
        <p14:creationId xmlns:p14="http://schemas.microsoft.com/office/powerpoint/2010/main" val="321122784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Portal nacional de contratações públicas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758" y="1996767"/>
            <a:ext cx="11105284" cy="526071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 – Planos de contratação anuais;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 – Catálogos eletrônicos de padronização;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III – Editais de credenciamento e pré-qualificação, avisos de contratação direta e editais de licitação e respectivos anexos;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IV – Atas de registro de preços;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 –Contratos e termos aditivos;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VI – Notas fiscais eletrônicas, quando for o caso.</a:t>
            </a:r>
          </a:p>
        </p:txBody>
      </p:sp>
    </p:spTree>
    <p:extLst>
      <p:ext uri="{BB962C8B-B14F-4D97-AF65-F5344CB8AC3E}">
        <p14:creationId xmlns:p14="http://schemas.microsoft.com/office/powerpoint/2010/main" val="94377929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E22198-4086-0D44-8D93-641F144F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4716"/>
            <a:ext cx="13004800" cy="49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9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6BFBFF-272D-0145-AA4F-F80B6CE9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38400"/>
            <a:ext cx="13026767" cy="48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88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406361"/>
            <a:ext cx="1110528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28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Microempresas e empresas de pequeno porte (art. 4º)</a:t>
            </a:r>
            <a:endParaRPr sz="28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949325" y="2332038"/>
            <a:ext cx="11106150" cy="451961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Inaplicabilidade dos benefícios dos art. 42 a 49 da LC 123/06: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Valor estimado superior ao limite para enquadramento como EPP, ou seja, R$ 4,8 milhões por ano.</a:t>
            </a: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Não ter, no ano-calendário da licitação, contratos com a Administração que somados passem o limite de enquadramento com EPP.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5480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6BFBFF-272D-0145-AA4F-F80B6CE9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38400"/>
            <a:ext cx="13026767" cy="48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894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42374F6-8EE9-A947-82E2-1A8DF394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" y="3442447"/>
            <a:ext cx="12930905" cy="28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051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42374F6-8EE9-A947-82E2-1A8DF394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" y="3442447"/>
            <a:ext cx="12930905" cy="28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0181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3940B7-7D21-1E48-9B89-B16BE900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" y="3585882"/>
            <a:ext cx="12952940" cy="2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062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05B0B4-6FF7-4448-9B17-5A67B2B5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701"/>
            <a:ext cx="13004800" cy="62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203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CE01ED-338A-4244-B142-BB697080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619"/>
            <a:ext cx="13004800" cy="68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499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79946E-CDD3-9349-BEA1-E8C38F9C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619"/>
            <a:ext cx="13004800" cy="65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398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9B1093-2415-D544-BA62-16C058A2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619"/>
            <a:ext cx="13004800" cy="68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988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9B1093-2415-D544-BA62-16C058A2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619"/>
            <a:ext cx="13004800" cy="68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6667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AD375B-18F8-0342-A583-53D64AE5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399"/>
            <a:ext cx="13004800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81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Princípios (ART.5º)</a:t>
            </a:r>
            <a:endParaRPr sz="32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7067550" y="24839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2483976"/>
            <a:ext cx="3374592" cy="45203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LEGALIDADE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IMPESSOALIDADE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MORALIDADE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PÚBLICIDADE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EFICIÊNCIA</a:t>
            </a:r>
            <a:endParaRPr sz="1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PARTE I - APRESENTAÇÃO: O QUE É A LGPD?"/>
          <p:cNvSpPr txBox="1"/>
          <p:nvPr/>
        </p:nvSpPr>
        <p:spPr>
          <a:xfrm>
            <a:off x="5065411" y="1659865"/>
            <a:ext cx="714203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ACRESCENTA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5" name="PARTE I - APRESENTAÇÃO: O QUE É A LGPD?"/>
          <p:cNvSpPr txBox="1"/>
          <p:nvPr/>
        </p:nvSpPr>
        <p:spPr>
          <a:xfrm>
            <a:off x="1102158" y="1659865"/>
            <a:ext cx="551815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  <a:sym typeface="DIN Condensed Bold"/>
              </a:rPr>
              <a:t>MANTÉM</a:t>
            </a:r>
            <a:endParaRPr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7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5065411" y="2483975"/>
            <a:ext cx="7520289" cy="4520359"/>
          </a:xfrm>
          <a:prstGeom prst="rect">
            <a:avLst/>
          </a:prstGeom>
        </p:spPr>
        <p:txBody>
          <a:bodyPr numCol="2" anchor="t">
            <a:normAutofit fontScale="77500" lnSpcReduction="20000"/>
          </a:bodyPr>
          <a:lstStyle/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INTERESSE PÚBLICO;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PROBIDADE ADMINISTRATIVA;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IGUALDADE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PLANEJAMENTO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TRANSPARENCIA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EFICÁCIA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SEGREGAÇÃO DE FUNÇÕES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MOTIVAÇÃO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VINCULAÇÃO AO EDITAL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JULGAMENTO OBJETIVO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SEGURANÇA JURIDICA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RAZOABILIDAE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COMPETITIVIDADE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PROPORCIONALIDADE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CELERIDADE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ECONOMICIDADE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DESENVOLVIMENTO NACIONAL SUSTENTÁVEL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DISPOSIÇÕES DA LINDB</a:t>
            </a:r>
            <a:endParaRPr sz="20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585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75583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3200" cap="all" dirty="0">
                <a:solidFill>
                  <a:srgbClr val="E9CE8B"/>
                </a:solidFill>
                <a:sym typeface="DIN Condensed Bold"/>
              </a:rPr>
              <a:t>CRIMES LICITATÓRIOS</a:t>
            </a: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ARTE I - APRESENTAÇÃO: O QUE É A LGPD?"/>
          <p:cNvSpPr txBox="1"/>
          <p:nvPr/>
        </p:nvSpPr>
        <p:spPr>
          <a:xfrm>
            <a:off x="6915150" y="1428535"/>
            <a:ext cx="5139892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949758" y="1220619"/>
            <a:ext cx="111052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ctr"/>
          </a:lstStyle>
          <a:p>
            <a:pPr algn="l"/>
            <a:endParaRPr sz="3200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849441-BA0E-6A4A-8862-68DE1BA14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2" y="2868706"/>
            <a:ext cx="13014204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9247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MUITO OBRIGADO!"/>
          <p:cNvSpPr txBox="1">
            <a:spLocks noGrp="1"/>
          </p:cNvSpPr>
          <p:nvPr>
            <p:ph type="title"/>
          </p:nvPr>
        </p:nvSpPr>
        <p:spPr>
          <a:xfrm>
            <a:off x="215900" y="2520950"/>
            <a:ext cx="12192000" cy="3517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9CE8B"/>
                </a:solidFill>
              </a:defRPr>
            </a:lvl1pPr>
          </a:lstStyle>
          <a:p>
            <a:r>
              <a:rPr dirty="0"/>
              <a:t>MUITO OBRIGADO!</a:t>
            </a:r>
          </a:p>
        </p:txBody>
      </p:sp>
      <p:pic>
        <p:nvPicPr>
          <p:cNvPr id="754" name="LOGO GUEDES PINTO (2).png" descr="LOGO GUEDES PINT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06" y="7757100"/>
            <a:ext cx="3645588" cy="1709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DEFINIÇÕES ( ART. 6º)</a:t>
            </a:r>
            <a:endParaRPr sz="40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3073278"/>
            <a:ext cx="10952884" cy="45203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Empregados do contratado fiquem à disposição nas dependências do contratante;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Os colaboradores não sejam compartilhados para execução de outros contratos;</a:t>
            </a:r>
          </a:p>
          <a:p>
            <a:pPr algn="l"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Fiscalização pela contratante.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" name="PARTE I - APRESENTAÇÃO: O QUE É A LGPD?"/>
          <p:cNvSpPr txBox="1"/>
          <p:nvPr/>
        </p:nvSpPr>
        <p:spPr>
          <a:xfrm>
            <a:off x="1102158" y="1348115"/>
            <a:ext cx="10952884" cy="1033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Serviços contínuos com regime de dedicação exclusiva de mão de obra: 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1698017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DEFINIÇÕES ( ART. 6º)</a:t>
            </a:r>
            <a:endParaRPr sz="40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PARTE I - APRESENTAÇÃO: O QUE É A LGPD?"/>
          <p:cNvSpPr txBox="1"/>
          <p:nvPr/>
        </p:nvSpPr>
        <p:spPr>
          <a:xfrm>
            <a:off x="949758" y="1428535"/>
            <a:ext cx="55181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3073278"/>
            <a:ext cx="5365750" cy="45203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É forma de manutenção do equilíbrio contratual para custo de produção (insumos), através da aplicação de índices de correção monetária.</a:t>
            </a:r>
          </a:p>
        </p:txBody>
      </p:sp>
      <p:sp>
        <p:nvSpPr>
          <p:cNvPr id="15" name="PARTE I - APRESENTAÇÃO: O QUE É A LGPD?"/>
          <p:cNvSpPr txBox="1"/>
          <p:nvPr/>
        </p:nvSpPr>
        <p:spPr>
          <a:xfrm>
            <a:off x="1102158" y="1580935"/>
            <a:ext cx="53657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Reajustamento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6467908" y="1544892"/>
            <a:ext cx="5365750" cy="56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algn="l"/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Repactuação</a:t>
            </a: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0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689292" y="3073278"/>
            <a:ext cx="5365750" cy="4520359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É forma de manutenção do equilíbrio contratual para custos decorrentes do mercado (acordo, convenção coletiva ou dissídio coletivo);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Cabe aos contratos com predominância de mão de obra.</a:t>
            </a: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1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TE I - APRESENTAÇÃO: O QUE É A LGPD?"/>
          <p:cNvSpPr txBox="1"/>
          <p:nvPr/>
        </p:nvSpPr>
        <p:spPr>
          <a:xfrm>
            <a:off x="949758" y="314028"/>
            <a:ext cx="111052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r>
              <a:rPr lang="pt-BR" sz="4000" cap="all" dirty="0">
                <a:solidFill>
                  <a:srgbClr val="E9CE8B"/>
                </a:solidFill>
                <a:latin typeface="+mn-lt"/>
                <a:ea typeface="+mn-ea"/>
                <a:cs typeface="+mn-cs"/>
                <a:sym typeface="DIN Condensed Bold"/>
              </a:rPr>
              <a:t>Segregação de funções (art. 7º a 10º)</a:t>
            </a:r>
            <a:endParaRPr sz="4000" cap="all" dirty="0">
              <a:solidFill>
                <a:srgbClr val="E9CE8B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p:pic>
        <p:nvPicPr>
          <p:cNvPr id="181" name="LOGO GUEDES PINTO_GOLD.png" descr="LOGO GUEDES PINT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11" y="8089782"/>
            <a:ext cx="2873978" cy="13477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6915150" y="2331575"/>
            <a:ext cx="5518150" cy="4520359"/>
          </a:xfrm>
          <a:prstGeom prst="rect">
            <a:avLst/>
          </a:prstGeom>
        </p:spPr>
        <p:txBody>
          <a:bodyPr anchor="t"/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lang="pt-BR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endParaRPr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1140739"/>
            <a:ext cx="10952884" cy="26404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19937">
              <a:spcBef>
                <a:spcPts val="2400"/>
              </a:spcBef>
              <a:buClrTx/>
              <a:buSzPct val="40000"/>
              <a:defRPr sz="3026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Agente de Contratação: </a:t>
            </a:r>
            <a:r>
              <a:rPr lang="pt-BR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Servidor responsável pela condução das licitações.</a:t>
            </a:r>
          </a:p>
        </p:txBody>
      </p:sp>
      <p:sp>
        <p:nvSpPr>
          <p:cNvPr id="8" name="PARTE I - APRESENTAÇÃO: O QUE É A LGPD?"/>
          <p:cNvSpPr txBox="1"/>
          <p:nvPr/>
        </p:nvSpPr>
        <p:spPr>
          <a:xfrm>
            <a:off x="1102158" y="3137583"/>
            <a:ext cx="10952884" cy="136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26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Pregoeiro: </a:t>
            </a:r>
            <a:r>
              <a:rPr lang="pt-BR" sz="3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Designado quando for a modalidade Pregão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3026" dirty="0">
              <a:solidFill>
                <a:schemeClr val="bg1">
                  <a:lumMod val="10000"/>
                  <a:lumOff val="90000"/>
                </a:schemeClr>
              </a:solidFill>
              <a:sym typeface="DIN Condensed Bold"/>
            </a:endParaRPr>
          </a:p>
        </p:txBody>
      </p:sp>
      <p:sp>
        <p:nvSpPr>
          <p:cNvPr id="12" name="I - Apresentação: o que é a LGPD?…"/>
          <p:cNvSpPr txBox="1">
            <a:spLocks noGrp="1"/>
          </p:cNvSpPr>
          <p:nvPr>
            <p:ph type="body" idx="1"/>
          </p:nvPr>
        </p:nvSpPr>
        <p:spPr>
          <a:xfrm>
            <a:off x="1102158" y="5230855"/>
            <a:ext cx="10952884" cy="1898773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 defTabSz="519937">
              <a:spcBef>
                <a:spcPts val="2400"/>
              </a:spcBef>
              <a:buClrTx/>
              <a:buSzPct val="40000"/>
              <a:buNone/>
              <a:defRPr sz="3026"/>
            </a:pPr>
            <a:r>
              <a:rPr lang="pt-BR" dirty="0">
                <a:solidFill>
                  <a:srgbClr val="EFE0AA"/>
                </a:solidFill>
              </a:rPr>
              <a:t>Restrição a atuação administrativa: Vedação da resistência injustificada ao andamento do processo, consistente em retardar ou deixar de praticar ato de ofício, ou praticá-lo contra disposição expressa em lei.</a:t>
            </a:r>
          </a:p>
        </p:txBody>
      </p:sp>
    </p:spTree>
    <p:extLst>
      <p:ext uri="{BB962C8B-B14F-4D97-AF65-F5344CB8AC3E}">
        <p14:creationId xmlns:p14="http://schemas.microsoft.com/office/powerpoint/2010/main" val="19591803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2173</Words>
  <Application>Microsoft Macintosh PowerPoint</Application>
  <PresentationFormat>Personalizar</PresentationFormat>
  <Paragraphs>328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9" baseType="lpstr">
      <vt:lpstr>Arial</vt:lpstr>
      <vt:lpstr>Avenir Next Medium</vt:lpstr>
      <vt:lpstr>Avenir Next Regular</vt:lpstr>
      <vt:lpstr>DIN Alternate Bold</vt:lpstr>
      <vt:lpstr>DIN Condensed Bold</vt:lpstr>
      <vt:lpstr>Helvetica</vt:lpstr>
      <vt:lpstr>Helvetica Neue</vt:lpstr>
      <vt:lpstr>New_Template7</vt:lpstr>
      <vt:lpstr>PL 4.253/2020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lei de licitações</dc:title>
  <cp:lastModifiedBy>Luiz Eduardo Dias Cardoso</cp:lastModifiedBy>
  <cp:revision>46</cp:revision>
  <dcterms:modified xsi:type="dcterms:W3CDTF">2020-12-21T18:50:50Z</dcterms:modified>
</cp:coreProperties>
</file>